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 id="272" r:id="rId17"/>
    <p:sldId id="273" r:id="rId18"/>
    <p:sldId id="271"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8F92E67-609B-4436-BA1B-2724DC33E9F8}" type="datetimeFigureOut">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84B028-B554-47B9-91BE-ACD500D9268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8F92E67-609B-4436-BA1B-2724DC33E9F8}" type="datetimeFigureOut">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84B028-B554-47B9-91BE-ACD500D9268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8F92E67-609B-4436-BA1B-2724DC33E9F8}" type="datetimeFigureOut">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84B028-B554-47B9-91BE-ACD500D9268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8F92E67-609B-4436-BA1B-2724DC33E9F8}" type="datetimeFigureOut">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84B028-B554-47B9-91BE-ACD500D9268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8F92E67-609B-4436-BA1B-2724DC33E9F8}" type="datetimeFigureOut">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84B028-B554-47B9-91BE-ACD500D9268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8F92E67-609B-4436-BA1B-2724DC33E9F8}" type="datetimeFigureOut">
              <a:rPr lang="ru-RU" smtClean="0"/>
              <a:pPr/>
              <a:t>01.04.2020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84B028-B554-47B9-91BE-ACD500D9268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8F92E67-609B-4436-BA1B-2724DC33E9F8}" type="datetimeFigureOut">
              <a:rPr lang="ru-RU" smtClean="0"/>
              <a:pPr/>
              <a:t>01.04.2020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184B028-B554-47B9-91BE-ACD500D9268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8F92E67-609B-4436-BA1B-2724DC33E9F8}" type="datetimeFigureOut">
              <a:rPr lang="ru-RU" smtClean="0"/>
              <a:pPr/>
              <a:t>01.04.2020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184B028-B554-47B9-91BE-ACD500D9268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8F92E67-609B-4436-BA1B-2724DC33E9F8}" type="datetimeFigureOut">
              <a:rPr lang="ru-RU" smtClean="0"/>
              <a:pPr/>
              <a:t>01.04.2020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184B028-B554-47B9-91BE-ACD500D9268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8F92E67-609B-4436-BA1B-2724DC33E9F8}" type="datetimeFigureOut">
              <a:rPr lang="ru-RU" smtClean="0"/>
              <a:pPr/>
              <a:t>01.04.2020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84B028-B554-47B9-91BE-ACD500D9268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8F92E67-609B-4436-BA1B-2724DC33E9F8}" type="datetimeFigureOut">
              <a:rPr lang="ru-RU" smtClean="0"/>
              <a:pPr/>
              <a:t>01.04.2020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84B028-B554-47B9-91BE-ACD500D9268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F92E67-609B-4436-BA1B-2724DC33E9F8}" type="datetimeFigureOut">
              <a:rPr lang="ru-RU" smtClean="0"/>
              <a:pPr/>
              <a:t>01.04.2020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84B028-B554-47B9-91BE-ACD500D9268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kk-KZ" dirty="0"/>
              <a:t>Дисперсті жүйелердегі құрылымтүзілу. Контакт типтері. </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864096"/>
          </a:xfrm>
        </p:spPr>
        <p:txBody>
          <a:bodyPr/>
          <a:lstStyle/>
          <a:p>
            <a:r>
              <a:rPr lang="kk-KZ" dirty="0"/>
              <a:t>Коагуляциялық құрылымтүзілу</a:t>
            </a:r>
            <a:endParaRPr lang="ru-RU" dirty="0"/>
          </a:p>
        </p:txBody>
      </p:sp>
      <p:sp>
        <p:nvSpPr>
          <p:cNvPr id="3" name="Содержимое 2"/>
          <p:cNvSpPr>
            <a:spLocks noGrp="1"/>
          </p:cNvSpPr>
          <p:nvPr>
            <p:ph idx="1"/>
          </p:nvPr>
        </p:nvSpPr>
        <p:spPr>
          <a:xfrm>
            <a:off x="179512" y="908720"/>
            <a:ext cx="8964488" cy="5544616"/>
          </a:xfrm>
        </p:spPr>
        <p:txBody>
          <a:bodyPr>
            <a:noAutofit/>
          </a:bodyPr>
          <a:lstStyle/>
          <a:p>
            <a:pPr marL="1588" indent="177800">
              <a:buNone/>
            </a:pPr>
            <a:r>
              <a:rPr lang="kk-KZ" sz="1100" dirty="0" smtClean="0"/>
              <a:t>Коагуляциялық </a:t>
            </a:r>
            <a:r>
              <a:rPr lang="kk-KZ" sz="1100" dirty="0"/>
              <a:t>құрылымдар сұйықтың қатысында бөлшектердің (екінші энергетикалық минимумда) байланысуы нәтижесінде пайда болады. Бұл жерде нәзік байланыс пайда болады – не екі бөлшек аралыққа кетіп қала алмайды, не тығыз аралыққа жақындаса алмайды, сөйтіп «жұптасқан» түрде біркелкі болып, бірге броундық қозғалыстар жасайды және сонымен қатар потенциалдық шұңқырда ең жоғарғы деңгейге қиялап ауысып, байланыс бойымен тербеліс жасайды. Бөлшектердің екінші минимумда болуы дисперсті фазаның жеткілікті концентрациясы кезінде золь толығымен құрылымданған жүйеге (гельге) айналады.</a:t>
            </a:r>
            <a:endParaRPr lang="ru-RU" sz="1100" dirty="0"/>
          </a:p>
          <a:p>
            <a:pPr marL="1588" indent="177800">
              <a:buNone/>
            </a:pPr>
            <a:r>
              <a:rPr lang="kk-KZ" sz="1100" dirty="0"/>
              <a:t>Сонымен қатар, потенциалдық минимумда коагуляциялық немесе атомдық бөлшекаралық контакт есебінен коагуляциялық құрылымдар түзе алады. Дисперсті жүйеде мұндай құрылымдар түзілуі үшін дисперсті фазаның концентрациясын арттыру жолымен «тығыздалған жағдай» жасалуы қажет. Тығыздалған жағдайдың пайда болуына, сонымен қатар, әрине, беттік қабаттың түзілуі де ( адсорбциялық, сольваттық, қос электрлік) жағдай жасайды. Беттік қабаттардың да өзара тебісуі нәтижесінде бөлшектер бір-біріне қатысты энергетикалық тиімді жағдайға ұмтылады және жүйе көлемінде үшөлшемді реттілігі бар өз бетінше қайтымды құрылым қалыптасады. Мұндай жүйенің бөлшегі өз көлемінен көп көлем алады – былайша айтқанда, эффективті көлем. </a:t>
            </a:r>
            <a:endParaRPr lang="kk-KZ" sz="1100" dirty="0" smtClean="0"/>
          </a:p>
          <a:p>
            <a:pPr marL="1588" indent="177800">
              <a:buNone/>
            </a:pPr>
            <a:r>
              <a:rPr lang="kk-KZ" sz="1100" dirty="0" smtClean="0"/>
              <a:t>Коагуляциялық құрылым ерекшелігі – оның қайта орнына келуі болып табылады – яғни, механикалық бұзылудан кейінгі өз бетінше қайта қалпына келу. Бұл қасиетін тиксотропия </a:t>
            </a:r>
            <a:r>
              <a:rPr lang="kk-KZ" sz="1100" dirty="0"/>
              <a:t>деп атайды. Осы себеппен мұндай құрылымдарды жиі коагуляциялық-тиксотропиялық деп атайды. </a:t>
            </a:r>
            <a:endParaRPr lang="ru-RU" sz="1100" dirty="0"/>
          </a:p>
          <a:p>
            <a:pPr marL="1588" indent="177800">
              <a:buNone/>
            </a:pPr>
            <a:r>
              <a:rPr lang="kk-KZ" sz="1100" dirty="0"/>
              <a:t>Периодтық коллоидтық құрылымдар (ПКҚ) қайтымды коагуляциялық құрылымның ерекше типі және тек концентрлі дисперсті жүйелерде БАЗ қоспасымен тұрақтандырылған гельдерде және электролиттерде, латекстерде, металдардың монодисперсті зольдерінде, V</a:t>
            </a:r>
            <a:r>
              <a:rPr lang="kk-KZ" sz="1100" baseline="-25000" dirty="0"/>
              <a:t>2</a:t>
            </a:r>
            <a:r>
              <a:rPr lang="kk-KZ" sz="1100" dirty="0"/>
              <a:t>O</a:t>
            </a:r>
            <a:r>
              <a:rPr lang="kk-KZ" sz="1100" baseline="-25000" dirty="0"/>
              <a:t>5</a:t>
            </a:r>
            <a:r>
              <a:rPr lang="kk-KZ" sz="1100" dirty="0"/>
              <a:t> зольдерінде, вирус және бактериялары бар орталарда және т.с.с. түзіледі. Бұл құрылымдар пептизация, синерезис, тиксотропия қабілетіне ие.</a:t>
            </a:r>
            <a:endParaRPr lang="ru-RU" sz="1100" dirty="0"/>
          </a:p>
          <a:p>
            <a:pPr marL="1588" indent="177800">
              <a:buNone/>
            </a:pPr>
            <a:r>
              <a:rPr lang="kk-KZ" sz="1100" dirty="0"/>
              <a:t>Коагуляциялық құрылымдар уақыт өзгерісімен біртіндеп берігірек бола түседі, ол тордағы (интермицеллалық) байланысқан суды бөле отырып, жиырылады. Бұл құбылыс синерезис деп аталып, ол ондағы броундық қозғалыстар есебінен уақыт аралығында бөлшектер арасындағы контакт саны мен беріктігінің өсуімен байланысты. Ал, кейбір жағдайларда бөлшектерді байланыстырушы кристаллизациялық көпірлердің пайда болуымен де байланысты. Мұндай процесс ең аяғында монолитті біртұтас кристал түзілуіне әкеп соғады. Яғни, геологиялық дәуірлер кезінде табиғатта</a:t>
            </a:r>
            <a:endParaRPr lang="ru-RU" sz="1100" dirty="0"/>
          </a:p>
          <a:p>
            <a:pPr marL="1588" indent="177800">
              <a:buNone/>
            </a:pPr>
            <a:r>
              <a:rPr lang="kk-KZ" sz="1100" dirty="0"/>
              <a:t> </a:t>
            </a:r>
            <a:endParaRPr lang="ru-RU" sz="1100" dirty="0"/>
          </a:p>
          <a:p>
            <a:pPr marL="1588" indent="177800" algn="ctr">
              <a:buNone/>
            </a:pPr>
            <a:r>
              <a:rPr lang="kk-KZ" sz="1600" b="1" i="1" dirty="0"/>
              <a:t>золь SiO</a:t>
            </a:r>
            <a:r>
              <a:rPr lang="kk-KZ" sz="1600" b="1" i="1" baseline="-25000" dirty="0"/>
              <a:t>2</a:t>
            </a:r>
            <a:r>
              <a:rPr lang="kk-KZ" sz="1600" b="1" i="1" dirty="0"/>
              <a:t>→силикагель→опал→халцедон→кварц</a:t>
            </a:r>
            <a:endParaRPr lang="ru-RU" sz="1600" dirty="0"/>
          </a:p>
          <a:p>
            <a:pPr marL="1588" indent="177800">
              <a:buNone/>
            </a:pPr>
            <a:r>
              <a:rPr lang="kk-KZ" sz="1100" b="1" dirty="0"/>
              <a:t> </a:t>
            </a:r>
            <a:endParaRPr lang="ru-RU" sz="1100" dirty="0"/>
          </a:p>
          <a:p>
            <a:pPr marL="1588" indent="177800">
              <a:buNone/>
            </a:pPr>
            <a:r>
              <a:rPr lang="kk-KZ" sz="1100" dirty="0"/>
              <a:t>процесі жүреді. Сонымен коагуляциялық құрылым уақыт өте келе өз бетінше кристалдық құрылымға ауысады.</a:t>
            </a:r>
            <a:endParaRPr lang="ru-RU" sz="1100" dirty="0"/>
          </a:p>
          <a:p>
            <a:pPr marL="1588" indent="177800">
              <a:buNone/>
            </a:pPr>
            <a:r>
              <a:rPr lang="kk-KZ" sz="1100" dirty="0"/>
              <a:t>Полимерлер ерітінділері мен сазбалшықтың кейбір түріне </a:t>
            </a:r>
            <a:r>
              <a:rPr lang="kk-KZ" sz="1100" b="1" i="1" dirty="0"/>
              <a:t>ісіну</a:t>
            </a:r>
            <a:r>
              <a:rPr lang="kk-KZ" sz="1100" dirty="0"/>
              <a:t> тән, яғни бұл синерезиске қарсы құбылыс. Ісіну процесі кезінде заттың еріткішті жұтуының арқасында заттың массасы мен көлемі өзгереді.</a:t>
            </a:r>
            <a:endParaRPr lang="ru-RU" sz="1100" dirty="0"/>
          </a:p>
          <a:p>
            <a:pPr marL="1588" indent="177800">
              <a:buNone/>
            </a:pPr>
            <a:r>
              <a:rPr lang="kk-KZ" sz="1100" dirty="0"/>
              <a:t>Коагуляциялық құрылымтүзілуге дисперсті фазаның сумен әрекеттескенде бөлшектердің өз бетінше дисперсиялану процесі, сонымен қатар, оның анизодиаметрлігі жақсы әсер етеді.</a:t>
            </a:r>
            <a:endParaRPr lang="ru-RU" sz="1100" dirty="0"/>
          </a:p>
          <a:p>
            <a:endParaRPr lang="ru-RU" sz="9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Конденсациялық-кристаллизациялық құрылымтүзілу</a:t>
            </a:r>
            <a:endParaRPr lang="ru-RU" dirty="0"/>
          </a:p>
        </p:txBody>
      </p:sp>
      <p:sp>
        <p:nvSpPr>
          <p:cNvPr id="3" name="Содержимое 2"/>
          <p:cNvSpPr>
            <a:spLocks noGrp="1"/>
          </p:cNvSpPr>
          <p:nvPr>
            <p:ph idx="1"/>
          </p:nvPr>
        </p:nvSpPr>
        <p:spPr/>
        <p:txBody>
          <a:bodyPr>
            <a:normAutofit fontScale="62500" lnSpcReduction="20000"/>
          </a:bodyPr>
          <a:lstStyle/>
          <a:p>
            <a:r>
              <a:rPr lang="kk-KZ" dirty="0"/>
              <a:t>Конденсациялық-кристаллизациялық құрылымдар бөлшектердің тұтасуы нәтижесінде – сұйық ортадан (аса суытылған сұйықтан немесе аса қанық ерітіндіден) көп ұсақ кристалл бөлшектерінің пайда болуының, не кеңістіктік полимерлену кезіндегі химиялық байланыстар торының дамуының немесе суда кейбір заттардың сілікпе түзілуінің нәтижесінде түзіледі. Бұл фазалық контактысы бар құрылымдар; контактылық байланыс энергиясы өте жоғары. Егер мұндай контактылар кристалдық бөлшектер арасында пайда болса, пайда болған кеңістіктік құрылымды кристаллизациялық деп, ал егер бөлшектер аморфты болса, онда конденсациялық деп атайды. Қозғалмалы, эластикалыққа қарағанда беріктілігі аз коагуляциялық құрылыммен салыстырсақ, олар жоғары беріктілігімен, морт сынғыштығымен сипатталады және механикалық бұзылудан кейін қайтымсыз бұзылатындықтын (тиксотропсыздық) өз бетінше орнына келмейді. Оларда, егер құрылымтүзгіш бөлшектер ондай қасиеттерге ие болмаса, жоғарыэластикалылық және пластикалылық жоқ. Конденсациялық құрылымның түзілуінің алдында әрқашан коагуляциялық типтегі құрылымның қалыптасуы жүреді.</a:t>
            </a:r>
            <a:endParaRPr lang="ru-RU" dirty="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Кеңістіктік құрылым </a:t>
            </a:r>
            <a:r>
              <a:rPr lang="ru-RU" dirty="0" smtClean="0"/>
              <a:t/>
            </a:r>
            <a:br>
              <a:rPr lang="ru-RU" dirty="0" smtClean="0"/>
            </a:br>
            <a:endParaRPr lang="ru-RU" dirty="0"/>
          </a:p>
        </p:txBody>
      </p:sp>
      <p:sp>
        <p:nvSpPr>
          <p:cNvPr id="3" name="Содержимое 2"/>
          <p:cNvSpPr>
            <a:spLocks noGrp="1"/>
          </p:cNvSpPr>
          <p:nvPr>
            <p:ph idx="1"/>
          </p:nvPr>
        </p:nvSpPr>
        <p:spPr>
          <a:xfrm>
            <a:off x="457200" y="1052736"/>
            <a:ext cx="8229600" cy="5073427"/>
          </a:xfrm>
        </p:spPr>
        <p:txBody>
          <a:bodyPr>
            <a:normAutofit fontScale="55000" lnSpcReduction="20000"/>
          </a:bodyPr>
          <a:lstStyle/>
          <a:p>
            <a:r>
              <a:rPr lang="kk-KZ" dirty="0"/>
              <a:t>Кеңістіктік құрылым тек суспензиялар мен зольдерде ғана емес, сонымен қатар полимер ерітінділерінде де түзіледі. Полимер ерітіндісін құрылымдау макромолекуланың ерекше айқын анизометрлігінің арқасында және полимерлік тізбекте кезектескен полярлық және полярсыз аудандарының болуымен жүзеге асады. Полимер ерітінділерінде тиксотропиялық құрылыммен қатар (көмірсутек тізбегінің дисперстік әрекеттесу және көрші тізбектің полярлы топтарымен сутектік байланыс түзілуі нәтижесінде), макромолекулалар арасында химиялық байланысы бар қайтымсыз конденсациялық құрылым да пайда болуы мүмкін.</a:t>
            </a:r>
            <a:endParaRPr lang="ru-RU" dirty="0"/>
          </a:p>
          <a:p>
            <a:r>
              <a:rPr lang="kk-KZ" dirty="0"/>
              <a:t>Кеңістіктік құрылымның пайда болуы дисперсті жүйелердің механикалық (реологиялық) қасиеттерінің барынша өзгеруіне әкеледі. Бұл кезде бөлшек бетінің қасиеттерінің, бөлшекаралық әрекеттесудің және эффективті тұтқырлықтың төмендеуімен, аққыштықтың артуымен жүретін құрылымның бұзылуы жүзеге асуы мүмкін. Құрылымның шекті бұзылуына нақты максималдық аққыштық жауап береді. Суспензияны араластыру, қалыптау, қайнаған (жалғансұйылған) қабаттағы процестерді жүргізу, құбыраралық тасымалдау және т.с.с. процестер кезінде бастапқы көлемдік құрылымда ығысу деформациясы себебінен біртұтастықтың ажырауы пайда болуы мүмкін. Нәтижесінде құрылым біртексіз болады, біртұтастықтың ажырауынан болатын максималды аққыштық (жалғанаққыштық) ретінде қабылданатын аққыштық пайда болады.</a:t>
            </a:r>
            <a:endParaRPr lang="ru-RU" dirty="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i="1" dirty="0" smtClean="0"/>
              <a:t>Құрылымтүзгіштер</a:t>
            </a:r>
            <a:endParaRPr lang="ru-RU" dirty="0"/>
          </a:p>
        </p:txBody>
      </p:sp>
      <p:sp>
        <p:nvSpPr>
          <p:cNvPr id="3" name="Содержимое 2"/>
          <p:cNvSpPr>
            <a:spLocks noGrp="1"/>
          </p:cNvSpPr>
          <p:nvPr>
            <p:ph idx="1"/>
          </p:nvPr>
        </p:nvSpPr>
        <p:spPr/>
        <p:txBody>
          <a:bodyPr>
            <a:normAutofit fontScale="85000" lnSpcReduction="20000"/>
          </a:bodyPr>
          <a:lstStyle/>
          <a:p>
            <a:r>
              <a:rPr lang="kk-KZ" dirty="0" smtClean="0"/>
              <a:t>Талапқа сай құрылым алу мақсатында қоспаға </a:t>
            </a:r>
            <a:r>
              <a:rPr lang="kk-KZ" b="1" i="1" dirty="0" smtClean="0"/>
              <a:t>құрылымтүзгіш</a:t>
            </a:r>
            <a:r>
              <a:rPr lang="kk-KZ" dirty="0" smtClean="0"/>
              <a:t> заттар енгізеді. Жалпы олар құрылымтүзуге әкелетін жоғары дисперсті жүйелер түзеді. Мысалы, су-көмір суспензиясына бентониттік сазбалшықты енгізу жүйенің седиментациялық тұрақтылығын жоғарылататын және құбыраралық тасымалдау мүмкіндігін жүзеге асыратын әлсіз (беріктігі бойынша) тор түзілуге жағдай жасайды. Құрылымтүзгіштер ретінде бор, каолин, күйе т.б. бола алады және резинаны лакбояу материалдарды пластикаэластикалық қасиеттеріне әсре етуші толтырғыштар атқара алады.</a:t>
            </a:r>
            <a:endParaRPr lang="ru-RU"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Топырақ</a:t>
            </a:r>
            <a:r>
              <a:rPr lang="en-US" dirty="0"/>
              <a:t> </a:t>
            </a:r>
            <a:r>
              <a:rPr lang="en-US" dirty="0" err="1"/>
              <a:t>эрозиясы</a:t>
            </a:r>
            <a:endParaRPr lang="ru-RU" dirty="0"/>
          </a:p>
        </p:txBody>
      </p:sp>
      <p:sp>
        <p:nvSpPr>
          <p:cNvPr id="4" name="Содержимое 3"/>
          <p:cNvSpPr>
            <a:spLocks noGrp="1"/>
          </p:cNvSpPr>
          <p:nvPr>
            <p:ph idx="1"/>
          </p:nvPr>
        </p:nvSpPr>
        <p:spPr>
          <a:xfrm>
            <a:off x="457200" y="1340768"/>
            <a:ext cx="8229600" cy="4785395"/>
          </a:xfrm>
        </p:spPr>
        <p:txBody>
          <a:bodyPr>
            <a:normAutofit fontScale="70000" lnSpcReduction="20000"/>
          </a:bodyPr>
          <a:lstStyle/>
          <a:p>
            <a:r>
              <a:rPr lang="kk-KZ" dirty="0"/>
              <a:t>Эрозия – (латын тілінен erosio –  жеп қою) – топырақтың су және жел әсерінен бұзылу процессі. Топырақ эрозиясы деп тек топырақ бетінің жуылып шайылуы ғана емес, сонымен қатар оның  желмен кебуі мен кертілуі деп те түсінеді. Су әсерімен жүретін эрозияны сулы эрозия, ал жел әсерінен жүретін эрозияны жел эрозиясы немесе дефляция деп атайды. Топырақты эрозиядан қорғау және онымен күресу – жер қолданудың басты мәселесінің бірі болып табылады. Эрозия және дефляция нәтижесінде топырақтың бұзылуы әртүрлі формада көрсетіледі: шайылу, жуылу, желдену, шұңқырлар мен аңғарлардың түзілуі, шаңды желдер т.б. Бұл құбылыстар бүкіл әлемді қамтиды. Жердің 31%-ы су эрозиясына, ал 34%-ы жел эрозиясына шалдыққан. Әлемдік мұхитқа жыл сайын 60 млрд. тоннаға дейін топырақ шайылады.</a:t>
            </a:r>
            <a:endParaRPr lang="ru-RU" dirty="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92500" lnSpcReduction="20000"/>
          </a:bodyPr>
          <a:lstStyle/>
          <a:p>
            <a:r>
              <a:rPr lang="kk-KZ" dirty="0" smtClean="0"/>
              <a:t>Топырақ </a:t>
            </a:r>
            <a:r>
              <a:rPr lang="kk-KZ" dirty="0"/>
              <a:t>эрозиясы тек ауылшаруашылығының емес, экологиялық мәселе де болып саналады. Ең көп экологиялық шығынды гидросфераның ластануы емес, құрлықтың биологиялық өнімділігінің төмендеуі көрсетеді. Бұл биосфераның (өсімдік-топырақ қабаты жүйесі) негізгі механизмінің функциялануын нашарлатады. Биосферада мүмкін болатын теріс өзгерістердің алдын-алу үшін топырақ қабатын әрдайым бұзылудан сақтап отыру қажет. Оның әрбір квадраттық сантиметрін, дециметрін және метрін шөппен, бұтамен және ағаш өсімдіктерімен жабу қажет. Бұл міндет топырақты эрозиядан сақтау үшін жүргізіледі.</a:t>
            </a:r>
            <a:endParaRPr lang="ru-RU" dirty="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865515"/>
          </a:xfrm>
        </p:spPr>
        <p:txBody>
          <a:bodyPr>
            <a:normAutofit fontScale="70000" lnSpcReduction="20000"/>
          </a:bodyPr>
          <a:lstStyle/>
          <a:p>
            <a:r>
              <a:rPr lang="kk-KZ" dirty="0" smtClean="0"/>
              <a:t>Эрозия термині көпмағыналы. Ол топырақтануда, геологияда, медицинада, техникада т.б. қолданылады. Мелиорациядағы топырақ эрозиясы деп, топырақтанудағыдай, бір-бірімен байланысқан үзілу, алмасу және бөліну процесстерінің жиынтығын айтады. </a:t>
            </a:r>
            <a:endParaRPr lang="ru-RU" dirty="0" smtClean="0"/>
          </a:p>
          <a:p>
            <a:r>
              <a:rPr lang="kk-KZ" dirty="0" smtClean="0"/>
              <a:t>Сулы эрозия жаңбыр, еріген, жауынды және ағын суларының әсерінен болады. Бұларға теңіз, өзен, көл және су қоймалары жағалауларының топырақтарының эрозиясы жатпайды. Мұндай жағдайда су ағыстары тұрақты сипатқа ие болады. Топырақ эрозиясы анықтамасында беттік сөзінің қолданылуы оны суффозиядан (тау кендерінен немесе грунттарынан фильтрленетін ерігіш қосылыстар мен майда бөлшектердің сумен шайылуы) бөліп алуға мүмкіндік береді. Желді эрозияны көп жағдайда топырақ дефляциясы деп атайды. Дефляция француз тілінен аударғанда de — жою, және латын тілінен flare — үрлеу деген мағынаны білдіреді. Кейбір мамандар жел эрозисы дефляциямен сайылмайды, бірақ желден топырақ бөлшектері ауысып, ұсақтанып, шөгінденеді деп санайды. Қатты жел кезінде жел эрозиясының орны бар, кейде шаңды (қара) дауылдар түзіліп, ауаға үлкен топырақ бөлшектерін көтереді. </a:t>
            </a:r>
            <a:endParaRPr lang="ru-RU" dirty="0" smtClean="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6408712"/>
          </a:xfrm>
        </p:spPr>
        <p:txBody>
          <a:bodyPr>
            <a:normAutofit fontScale="47500" lnSpcReduction="20000"/>
          </a:bodyPr>
          <a:lstStyle/>
          <a:p>
            <a:r>
              <a:rPr lang="kk-KZ" dirty="0" smtClean="0"/>
              <a:t>Адам пайда болғанға дейін ежелгі геологиялық заманда эрозиялық процесстің интенсивтілігі төмен болған. Алайда, оның әсерінен жер бедерінің тегістелуі, бөктерлердің және аккумуляциялық жазықтықтардың қалыптасуы жүре бастады. Мұндай эрозияны геологиялық немесе қалыпты деп атайды. Егіншілікпен байланысты заманауи эрозияны жылдамдатылған дейді. Өңделетін топырақтың шайылу интенсивтілігі геоморфологиялық жағдайлардағы тың жерлердің интенсивтілігінен 2-3 шамаға жоғары.</a:t>
            </a:r>
            <a:endParaRPr lang="ru-RU" dirty="0" smtClean="0"/>
          </a:p>
          <a:p>
            <a:r>
              <a:rPr lang="kk-KZ" dirty="0" smtClean="0"/>
              <a:t>Эрозия әлемнің барлық бұрыштарында байқалады. Табиғатты тиімсіз пайдаланғанда эрозия қарқындылығы жоғары болады. Әсіресе, интенсивті ылғалдандырылатын немесе керісінше қуаңшылық аумақтарында жоғары. Cоңғы 150 жылда АҚШ-та 100 млн.га егістіктер мен жайылымдар эрозиядан бұзылған, 300 млн.га астамы зақымданған, 20 млн.га егістіктер құнарсыз жерге айналған, 40 млн.га жуығы гумусты тұздардан жартылай шайылған. Кеңес Одағының егістік жерінің 2/3-і эрозиялық қауіпті болған.</a:t>
            </a:r>
            <a:endParaRPr lang="ru-RU" dirty="0" smtClean="0"/>
          </a:p>
          <a:p>
            <a:r>
              <a:rPr lang="kk-KZ" dirty="0" smtClean="0"/>
              <a:t>Сулы эрозия тек физикалық қасиеттерін (құрылымының нашарлауы, өңдеу қабатының тығыздалуы) өзгертпей, сонымен қатар гумустық қабатты азайтады немесе жояды. Осыған байланысты гумустың, азоттың, фосфордың, калийдің және т.б. қоректік элементтерінің қоры азаяды. Топырақ өзінің құнарлығын жоғалтады.</a:t>
            </a:r>
            <a:endParaRPr lang="ru-RU" dirty="0" smtClean="0"/>
          </a:p>
          <a:p>
            <a:r>
              <a:rPr lang="kk-KZ" dirty="0" smtClean="0"/>
              <a:t>Желдік эрозия (дефляция) ылғалдылығы аз және ауаның салыстырмалы ылғалдылығы төмен аймақтарда тараған. Дефляцияға, әсіресе, дала, саванна, жартлай шөл дала және шөл даланың топырақтары ұшырайды. Желдің ойрандатушылық қасиетіне желдің бағытының бойында орналасқан рельефтер, аз гумустылық және жеңіл граанилометриялық құрамы т.б. әсер етеді. Жеңіл гранулометриялық құрамды топырағының дефляциясын жылдамдығы 3-4 м/с жел тудыра алады. </a:t>
            </a:r>
            <a:endParaRPr lang="ru-RU" dirty="0" smtClean="0"/>
          </a:p>
          <a:p>
            <a:r>
              <a:rPr lang="kk-KZ" dirty="0" smtClean="0"/>
              <a:t>Құрылымданған топырақтар тозаңданғандарға қарағанда желдік эрозияға тұрақтылығы жоғары. Эрозияға тойтарыс берудегі тұрақтылықты арттыруда маңызды рөлді құрылым түзілу атқарады. Көпжылдық өсімдіктерді өңдеу мен егуде топыррақтың құрылымын жақсарту үшін соңғы жылдары құрылымтүзгіш полимерлерді қолдана бастады. Олар, әсіресе, жеңіл топырақтарда эффективті болады</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100" dirty="0" smtClean="0"/>
              <a:t/>
            </a:r>
            <a:br>
              <a:rPr lang="kk-KZ" sz="3100" dirty="0" smtClean="0"/>
            </a:br>
            <a:r>
              <a:rPr lang="kk-KZ" sz="3100" dirty="0" smtClean="0"/>
              <a:t>Топырақты </a:t>
            </a:r>
            <a:r>
              <a:rPr lang="kk-KZ" sz="3100" dirty="0"/>
              <a:t>құрылымдауға cуда ерігіш полимерлер мен беттік-активті заттарды қолдану жолдары</a:t>
            </a:r>
            <a:r>
              <a:rPr lang="ru-RU" dirty="0"/>
              <a:t/>
            </a:r>
            <a:br>
              <a:rPr lang="ru-RU" dirty="0"/>
            </a:br>
            <a:endParaRPr lang="ru-RU" dirty="0"/>
          </a:p>
        </p:txBody>
      </p:sp>
      <p:sp>
        <p:nvSpPr>
          <p:cNvPr id="3" name="Содержимое 2"/>
          <p:cNvSpPr>
            <a:spLocks noGrp="1"/>
          </p:cNvSpPr>
          <p:nvPr>
            <p:ph idx="1"/>
          </p:nvPr>
        </p:nvSpPr>
        <p:spPr>
          <a:xfrm>
            <a:off x="457200" y="1412776"/>
            <a:ext cx="8229600" cy="4713387"/>
          </a:xfrm>
        </p:spPr>
        <p:txBody>
          <a:bodyPr>
            <a:normAutofit fontScale="70000" lnSpcReduction="20000"/>
          </a:bodyPr>
          <a:lstStyle/>
          <a:p>
            <a:r>
              <a:rPr lang="kk-KZ" dirty="0" smtClean="0"/>
              <a:t>Суда ерігіш полимерлер қолданылу шарттарына байланысты дисперсті жүйелерге (күшті құрылымтүзгіштігінен бастап тұрақтандырғыштық эффектке дейін) әртүрлі әсер етеді. Полимерлердің әсер ету сипаты оның дисперсті жүйедегі салыстырмалы концентрациясына </a:t>
            </a:r>
            <a:r>
              <a:rPr lang="kk-KZ" dirty="0" smtClean="0"/>
              <a:t>байланысты].</a:t>
            </a:r>
            <a:endParaRPr lang="ru-RU" dirty="0" smtClean="0"/>
          </a:p>
          <a:p>
            <a:r>
              <a:rPr lang="kk-KZ" dirty="0" smtClean="0"/>
              <a:t>Полимерлердің төмен концентрация аумағында олардың құрылымтүзілу әсері толық көрсетіледі. Мұндай қосылыстар ауыл шаруашылығында топырақтың жасанды құрылымын алуда, шөл немесе жартылай шөл далаларда қозғалмалы топырақтарды бекіту үшін, ирригациялық құрылыста антифильтрациялық экрандар жасауда, әртүрлі ұнтақ тәріздес материалдарды (адсорбенттер, катализатролар, құнарландырғыштар т.б.) өндірісте грануирлеу үшін қолданылады.</a:t>
            </a:r>
            <a:endParaRPr lang="ru-RU" dirty="0" smtClean="0"/>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normAutofit fontScale="92500" lnSpcReduction="20000"/>
          </a:bodyPr>
          <a:lstStyle/>
          <a:p>
            <a:r>
              <a:rPr lang="kk-KZ" dirty="0" smtClean="0"/>
              <a:t>Топырақтың құрылымдануы төменмолекулалық және жоғарымолекулалық қосылыстармен жүруі мүмкін. Көптеген жоғарымолекулалық қосылыстар: БАЗ, полимерлер, полиэлектролиттер, ЖМҚ төменмолекулалық қосылыстарымен композициялары қолданылады. Осының негізінде топырақты күрделі микрогетерогенді дисперсті жүйе ретінде қарастыратын коллоидты-химияның жаңа бағыты пайда болған. Бұл топырақ дисперсияларында БАЗ және полиэлектролиттерді қолдана отырып құрылым түзу процесстеріне қолдануға мүмкіндік береді. </a:t>
            </a:r>
            <a:endParaRPr lang="ru-RU"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t>Бөлшектердің әрекеттесуінің потенциалдық қисықтары</a:t>
            </a:r>
            <a:endParaRPr lang="ru-RU"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651038" y="1600200"/>
            <a:ext cx="7841924"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70000" lnSpcReduction="20000"/>
          </a:bodyPr>
          <a:lstStyle/>
          <a:p>
            <a:r>
              <a:rPr lang="kk-KZ" dirty="0" smtClean="0"/>
              <a:t>Судаерігіш полиэлектролиттер мен БАЗ-дың әсері полимерлік тізбектің активті орталықтарының балшық бөлшектерімен, күрделі эфирлік немесе сутектік байланыстар түзе отырып, адсорбциялық байланысуына әсерін тигізеді. Бұл бөлшектердің топырақтағы борпылдақ орамдарына байланысты оның суды сақтау қабілеттілігі, аэрация, борпылдақтығы мен эрозияға және беттік қабыршақтың түзілуіне төтеп бере алу қасиеттері жақсарады.  Беттік қабатқа макроагрегатты құрылымды беру, барлық теріс қасиеттерін жойып, қымбат полимерлерді қолданғанда да шығынды көбейтпейді. Себебі олардың аудан бірлігіне шығындалу нормасы болмашы. Топырақтың сулы-физикалық қасиеттерін жақсарту үшін қолданылатын материалдарының ішінде топырақ бөлшектерінің беттік гидрофобтануын тудыратын реагенттерді қолдану тиімді. Байланыстырғыш материалдар ретінде, жеке БАЗ бен полиэлектролиттерден бөлек, олардың полиэлектролитті (ПЭК) және интерполимерлік комплекстері (ИПК) қолданылады. Топырақты құрылымдауға ПЭК-ті қолдану, бос аудандар бетін және егін учаскелерін  нығайтады, эрозияларының алдын алады. </a:t>
            </a:r>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976664"/>
          </a:xfrm>
        </p:spPr>
        <p:txBody>
          <a:bodyPr>
            <a:normAutofit fontScale="70000" lnSpcReduction="20000"/>
          </a:bodyPr>
          <a:lstStyle/>
          <a:p>
            <a:r>
              <a:rPr lang="en-US" dirty="0" smtClean="0"/>
              <a:t>1 </a:t>
            </a:r>
            <a:r>
              <a:rPr lang="kk-KZ" dirty="0" smtClean="0"/>
              <a:t>а сурет</a:t>
            </a:r>
            <a:r>
              <a:rPr lang="en-US" dirty="0" smtClean="0"/>
              <a:t> - </a:t>
            </a:r>
            <a:r>
              <a:rPr lang="kk-KZ" dirty="0" smtClean="0"/>
              <a:t>потенциалдық </a:t>
            </a:r>
            <a:r>
              <a:rPr lang="kk-KZ" dirty="0"/>
              <a:t>қисықта биіктігі 10-15 k</a:t>
            </a:r>
            <a:r>
              <a:rPr lang="kk-KZ" baseline="-25000" dirty="0"/>
              <a:t>Б</a:t>
            </a:r>
            <a:r>
              <a:rPr lang="kk-KZ" dirty="0"/>
              <a:t>Т дан жоғары жақынырақ энергетикалық минимум U</a:t>
            </a:r>
            <a:r>
              <a:rPr lang="en-US" dirty="0"/>
              <a:t> </a:t>
            </a:r>
            <a:r>
              <a:rPr lang="kk-KZ" dirty="0"/>
              <a:t>бар мен потенциалдық тосқауылдың </a:t>
            </a:r>
            <a:r>
              <a:rPr lang="ru-RU" dirty="0"/>
              <a:t>Δ</a:t>
            </a:r>
            <a:r>
              <a:rPr lang="kk-KZ" dirty="0"/>
              <a:t>E = </a:t>
            </a:r>
            <a:r>
              <a:rPr lang="kk-KZ" dirty="0" smtClean="0"/>
              <a:t>U</a:t>
            </a:r>
            <a:r>
              <a:rPr lang="kk-KZ" baseline="-25000" dirty="0" smtClean="0"/>
              <a:t>maх</a:t>
            </a:r>
            <a:r>
              <a:rPr lang="kk-KZ" dirty="0" smtClean="0"/>
              <a:t>. </a:t>
            </a:r>
            <a:r>
              <a:rPr lang="kk-KZ" dirty="0"/>
              <a:t>Екі бөлшектің соқтығысуының орташа кинетикалық энергиясы (k</a:t>
            </a:r>
            <a:r>
              <a:rPr lang="kk-KZ" baseline="-25000" dirty="0"/>
              <a:t>Б</a:t>
            </a:r>
            <a:r>
              <a:rPr lang="kk-KZ" dirty="0"/>
              <a:t>Т) үлкен энергетикалық тосқауылдан аз болғандықтан дисперсті жүйе агрегатты (кинетикалық) тұрақты болып табылады. Мұндай жүйелерде құрылым түзілмейді. </a:t>
            </a:r>
            <a:endParaRPr lang="en-US" dirty="0" smtClean="0"/>
          </a:p>
          <a:p>
            <a:r>
              <a:rPr lang="en-US" dirty="0" smtClean="0"/>
              <a:t>1 </a:t>
            </a:r>
            <a:r>
              <a:rPr lang="kk-KZ" dirty="0" smtClean="0"/>
              <a:t>ә сурет</a:t>
            </a:r>
            <a:r>
              <a:rPr lang="en-US" dirty="0" smtClean="0"/>
              <a:t> -</a:t>
            </a:r>
            <a:r>
              <a:rPr lang="kk-KZ" dirty="0" smtClean="0"/>
              <a:t> </a:t>
            </a:r>
            <a:r>
              <a:rPr lang="kk-KZ" dirty="0"/>
              <a:t>қисықта энергетикалық тосқауыл мен қатар, бірінші (жақынырақ) – U</a:t>
            </a:r>
            <a:r>
              <a:rPr lang="en-US" dirty="0"/>
              <a:t> </a:t>
            </a:r>
            <a:r>
              <a:rPr lang="kk-KZ" dirty="0"/>
              <a:t>және екінші (алысырақ) –U</a:t>
            </a:r>
            <a:r>
              <a:rPr lang="en-US" dirty="0"/>
              <a:t>  </a:t>
            </a:r>
            <a:r>
              <a:rPr lang="kk-KZ" dirty="0"/>
              <a:t>екі минимумның бар екендігі көрінеді. Бұл жағдайда, егер  энергетикалық тосқауылдың биіктігі U</a:t>
            </a:r>
            <a:r>
              <a:rPr lang="kk-KZ" baseline="-25000" dirty="0"/>
              <a:t>maх</a:t>
            </a:r>
            <a:r>
              <a:rPr lang="kk-KZ" dirty="0"/>
              <a:t> &gt; (10-15) k</a:t>
            </a:r>
            <a:r>
              <a:rPr lang="kk-KZ" baseline="-25000" dirty="0"/>
              <a:t>Б</a:t>
            </a:r>
            <a:r>
              <a:rPr lang="kk-KZ" dirty="0"/>
              <a:t>Т болса, екінші энергетикалық минимум | U</a:t>
            </a:r>
            <a:r>
              <a:rPr lang="en-US" dirty="0"/>
              <a:t> </a:t>
            </a:r>
            <a:r>
              <a:rPr lang="kk-KZ" dirty="0"/>
              <a:t>| &gt; k</a:t>
            </a:r>
            <a:r>
              <a:rPr lang="kk-KZ" baseline="-25000" dirty="0"/>
              <a:t>Б</a:t>
            </a:r>
            <a:r>
              <a:rPr lang="kk-KZ" dirty="0"/>
              <a:t>Т, онда бөлшектердің екінші энергетикалық минимумда әрекеттесіп, агрегаттануы байқалады. Бөлшектер арасында беттік қабаттың (дисперсті жүйенің) жұқа қабатшасы сақталып қалады. </a:t>
            </a:r>
            <a:endParaRPr lang="en-US" dirty="0" smtClean="0"/>
          </a:p>
          <a:p>
            <a:r>
              <a:rPr lang="en-US" dirty="0" smtClean="0"/>
              <a:t>1 </a:t>
            </a:r>
            <a:r>
              <a:rPr lang="kk-KZ" dirty="0" smtClean="0"/>
              <a:t>б сурет</a:t>
            </a:r>
            <a:r>
              <a:rPr lang="en-US" dirty="0" smtClean="0"/>
              <a:t> -</a:t>
            </a:r>
            <a:r>
              <a:rPr lang="kk-KZ" dirty="0" smtClean="0"/>
              <a:t> </a:t>
            </a:r>
            <a:r>
              <a:rPr lang="kk-KZ" dirty="0"/>
              <a:t>бөлшектердің арасында тек қана тартылыс күші әсер ететін жағдайды сипаттайды. </a:t>
            </a:r>
            <a:r>
              <a:rPr lang="ru-RU" dirty="0"/>
              <a:t>Δ</a:t>
            </a:r>
            <a:r>
              <a:rPr lang="kk-KZ" dirty="0"/>
              <a:t>Е=0 болғандықтан, бөлшектер бір-бірімен тікелей түйісіп әрекеттеседі.</a:t>
            </a:r>
            <a:endParaRPr lang="ru-RU" dirty="0"/>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Құрылымтүзілу түрлері</a:t>
            </a:r>
            <a:endParaRPr lang="ru-RU" dirty="0"/>
          </a:p>
        </p:txBody>
      </p:sp>
      <p:sp>
        <p:nvSpPr>
          <p:cNvPr id="3" name="Содержимое 2"/>
          <p:cNvSpPr>
            <a:spLocks noGrp="1"/>
          </p:cNvSpPr>
          <p:nvPr>
            <p:ph idx="1"/>
          </p:nvPr>
        </p:nvSpPr>
        <p:spPr/>
        <p:txBody>
          <a:bodyPr>
            <a:normAutofit fontScale="77500" lnSpcReduction="20000"/>
          </a:bodyPr>
          <a:lstStyle/>
          <a:p>
            <a:r>
              <a:rPr lang="kk-KZ" dirty="0"/>
              <a:t>Ребиндердің теориясына сәйкес беріктігі және механикалық қасиеттері әртүрлі дисперстік құрылымдар екі түрлі жолмен пайда болуы мүмкін:</a:t>
            </a:r>
            <a:endParaRPr lang="ru-RU" dirty="0"/>
          </a:p>
          <a:p>
            <a:pPr lvl="0"/>
            <a:r>
              <a:rPr lang="kk-KZ" dirty="0"/>
              <a:t>кристалдық немесе конденсациялық құрылымтүзілу арқылы </a:t>
            </a:r>
            <a:r>
              <a:rPr lang="kk-KZ" b="1" i="1" dirty="0"/>
              <a:t>(конденсациялық- кристалдық құрылымдар)</a:t>
            </a:r>
            <a:r>
              <a:rPr lang="kk-KZ" dirty="0"/>
              <a:t>;</a:t>
            </a:r>
            <a:endParaRPr lang="ru-RU" dirty="0"/>
          </a:p>
          <a:p>
            <a:pPr lvl="0"/>
            <a:r>
              <a:rPr lang="kk-KZ" dirty="0"/>
              <a:t>коагуляциялық құрылымтүзілу арқылы</a:t>
            </a:r>
            <a:r>
              <a:rPr lang="kk-KZ" b="1" i="1" dirty="0"/>
              <a:t> (коагуляциялық құрылымдар)</a:t>
            </a:r>
            <a:r>
              <a:rPr lang="kk-KZ" dirty="0"/>
              <a:t>.</a:t>
            </a:r>
            <a:endParaRPr lang="ru-RU" dirty="0"/>
          </a:p>
          <a:p>
            <a:r>
              <a:rPr lang="kk-KZ" dirty="0"/>
              <a:t>Құрылымданған жүйелерге мысал ретінде цементтерді, бетондарды, топырақтарды, әр түрлі пасталарды, майлағыштарды, синтетикалық талшықтарды, эластомерлерді және басқа да көптеген материалдарды келтіруге болады.</a:t>
            </a:r>
            <a:endParaRPr lang="ru-RU" dirty="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i="1" dirty="0" smtClean="0"/>
              <a:t>Жеке контакт беріктігі</a:t>
            </a:r>
            <a:endParaRPr lang="ru-RU" dirty="0"/>
          </a:p>
        </p:txBody>
      </p:sp>
      <p:sp>
        <p:nvSpPr>
          <p:cNvPr id="3" name="Содержимое 2"/>
          <p:cNvSpPr>
            <a:spLocks noGrp="1"/>
          </p:cNvSpPr>
          <p:nvPr>
            <p:ph idx="1"/>
          </p:nvPr>
        </p:nvSpPr>
        <p:spPr>
          <a:xfrm>
            <a:off x="457200" y="1340768"/>
            <a:ext cx="8229600" cy="4785395"/>
          </a:xfrm>
        </p:spPr>
        <p:txBody>
          <a:bodyPr>
            <a:normAutofit fontScale="70000" lnSpcReduction="20000"/>
          </a:bodyPr>
          <a:lstStyle/>
          <a:p>
            <a:r>
              <a:rPr lang="kk-KZ" b="1" i="1" dirty="0" smtClean="0"/>
              <a:t>Жеке </a:t>
            </a:r>
            <a:r>
              <a:rPr lang="kk-KZ" b="1" i="1" dirty="0"/>
              <a:t>контакт беріктігі</a:t>
            </a:r>
            <a:r>
              <a:rPr lang="kk-KZ" dirty="0"/>
              <a:t> екі бөлшектің  бір-бірімен байланысуының орташа күшін сипаттайды және оларды ажыратуға кететін күшке тең. Бұл дисперсті құрылымның ең негізгі сипаттамаларының бірі.</a:t>
            </a:r>
            <a:endParaRPr lang="ru-RU" dirty="0"/>
          </a:p>
          <a:p>
            <a:r>
              <a:rPr lang="kk-KZ" dirty="0"/>
              <a:t>Дисперсті фазаның көлемдік үлесі өскен сайын бөлшектер арасындағы контакт саны (n) да өседі, сонымен қатар құрылымның беріктілігі (Р</a:t>
            </a:r>
            <a:r>
              <a:rPr lang="kk-KZ" baseline="-25000" dirty="0"/>
              <a:t>қ</a:t>
            </a:r>
            <a:r>
              <a:rPr lang="kk-KZ" dirty="0"/>
              <a:t> ) де өседі.</a:t>
            </a:r>
            <a:endParaRPr lang="ru-RU" dirty="0"/>
          </a:p>
          <a:p>
            <a:pPr>
              <a:buNone/>
            </a:pPr>
            <a:r>
              <a:rPr lang="kk-KZ" dirty="0"/>
              <a:t> </a:t>
            </a:r>
            <a:endParaRPr lang="ru-RU" dirty="0"/>
          </a:p>
          <a:p>
            <a:pPr>
              <a:buNone/>
            </a:pPr>
            <a:r>
              <a:rPr lang="kk-KZ" dirty="0"/>
              <a:t>															</a:t>
            </a:r>
            <a:r>
              <a:rPr lang="kk-KZ" dirty="0" smtClean="0"/>
              <a:t>        (1)</a:t>
            </a:r>
            <a:r>
              <a:rPr lang="kk-KZ" dirty="0"/>
              <a:t>								</a:t>
            </a:r>
            <a:endParaRPr lang="ru-RU" dirty="0"/>
          </a:p>
          <a:p>
            <a:r>
              <a:rPr lang="kk-KZ" dirty="0"/>
              <a:t> </a:t>
            </a:r>
            <a:r>
              <a:rPr lang="kk-KZ" dirty="0" smtClean="0"/>
              <a:t>мұнда </a:t>
            </a:r>
            <a:r>
              <a:rPr lang="kk-KZ" dirty="0"/>
              <a:t>Р</a:t>
            </a:r>
            <a:r>
              <a:rPr lang="kk-KZ" baseline="-25000" dirty="0"/>
              <a:t>қ</a:t>
            </a:r>
            <a:r>
              <a:rPr lang="kk-KZ" dirty="0"/>
              <a:t> – құрылым беріктілігі Н/м</a:t>
            </a:r>
            <a:r>
              <a:rPr lang="kk-KZ" baseline="30000" dirty="0"/>
              <a:t>2</a:t>
            </a:r>
            <a:r>
              <a:rPr lang="kk-KZ" dirty="0"/>
              <a:t> (немесе </a:t>
            </a:r>
            <a:r>
              <a:rPr lang="kk-KZ" dirty="0" smtClean="0"/>
              <a:t>кг/м</a:t>
            </a:r>
            <a:r>
              <a:rPr lang="kk-KZ" baseline="30000" dirty="0" smtClean="0"/>
              <a:t>2</a:t>
            </a:r>
            <a:r>
              <a:rPr lang="kk-KZ" dirty="0"/>
              <a:t>), n – 1 м</a:t>
            </a:r>
            <a:r>
              <a:rPr lang="kk-KZ" baseline="30000" dirty="0"/>
              <a:t>2</a:t>
            </a:r>
            <a:r>
              <a:rPr lang="kk-KZ" dirty="0"/>
              <a:t> үлгі қиындысындағы контакт саны, </a:t>
            </a:r>
            <a:r>
              <a:rPr lang="ru-RU" cap="small" dirty="0"/>
              <a:t> </a:t>
            </a:r>
            <a:r>
              <a:rPr lang="kk-KZ" dirty="0"/>
              <a:t>- жеке контакт беріктігі (байланысу күші). Демек, n және  мәндерін өзгерте отырып дисперсті құрылымның беріктілігі мен механикалық қасиеттерін тиісті бағытта аралықта өзгертуге болады.</a:t>
            </a:r>
            <a:endParaRPr lang="ru-RU" dirty="0"/>
          </a:p>
          <a:p>
            <a:endParaRPr lang="ru-RU"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049" name="Object 1"/>
          <p:cNvGraphicFramePr>
            <a:graphicFrameLocks noChangeAspect="1"/>
          </p:cNvGraphicFramePr>
          <p:nvPr/>
        </p:nvGraphicFramePr>
        <p:xfrm>
          <a:off x="3203848" y="3501008"/>
          <a:ext cx="2244249" cy="792088"/>
        </p:xfrm>
        <a:graphic>
          <a:graphicData uri="http://schemas.openxmlformats.org/presentationml/2006/ole">
            <p:oleObj spid="_x0000_s2049" name="Формула" r:id="rId3" imgW="647700" imgH="22860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Контакт </a:t>
            </a:r>
            <a:r>
              <a:rPr lang="kk-KZ" dirty="0"/>
              <a:t>түрлері</a:t>
            </a:r>
            <a:endParaRPr lang="ru-RU" dirty="0"/>
          </a:p>
        </p:txBody>
      </p:sp>
      <p:pic>
        <p:nvPicPr>
          <p:cNvPr id="4" name="Picture 3"/>
          <p:cNvPicPr>
            <a:picLocks noGrp="1" noChangeAspect="1" noChangeArrowheads="1"/>
          </p:cNvPicPr>
          <p:nvPr>
            <p:ph idx="1"/>
          </p:nvPr>
        </p:nvPicPr>
        <p:blipFill>
          <a:blip r:embed="rId2" cstate="print"/>
          <a:srcRect/>
          <a:stretch>
            <a:fillRect/>
          </a:stretch>
        </p:blipFill>
        <p:spPr bwMode="auto">
          <a:xfrm>
            <a:off x="1157287" y="1881981"/>
            <a:ext cx="6829425" cy="3962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92500"/>
          </a:bodyPr>
          <a:lstStyle/>
          <a:p>
            <a:r>
              <a:rPr lang="kk-KZ" dirty="0"/>
              <a:t>Коагуляциялық контакт екінші энергетикалық минимумда бөлшектердің түйісуі кезінде түзіледі. Коагуляциялық контактының беріктігі ≈10</a:t>
            </a:r>
            <a:r>
              <a:rPr lang="kk-KZ" baseline="30000" dirty="0"/>
              <a:t>-11</a:t>
            </a:r>
            <a:r>
              <a:rPr lang="kk-KZ" dirty="0"/>
              <a:t>~10</a:t>
            </a:r>
            <a:r>
              <a:rPr lang="kk-KZ" baseline="30000" dirty="0"/>
              <a:t>-9</a:t>
            </a:r>
            <a:r>
              <a:rPr lang="kk-KZ" dirty="0"/>
              <a:t>Н </a:t>
            </a:r>
            <a:r>
              <a:rPr lang="kk-KZ" dirty="0" smtClean="0"/>
              <a:t>(1,а </a:t>
            </a:r>
            <a:r>
              <a:rPr lang="kk-KZ" dirty="0"/>
              <a:t>сурет) тең, олар суспензиялар мен эмульсиялардағы дисперсті фаза бөлшектеріне тән. Коагуляциялық контакт кезінде бөлшектерінің арасында дисперсті ортаның жұқа қабатшасы пайда болады. Бұл коагуляциялық құрылымның ең бір ерекше қасиеті – </a:t>
            </a:r>
            <a:r>
              <a:rPr lang="kk-KZ" b="1" i="1" dirty="0"/>
              <a:t>тикотропиясына</a:t>
            </a:r>
            <a:r>
              <a:rPr lang="kk-KZ" dirty="0"/>
              <a:t> байланысты – яғни құрылымның механикалық бұзылудан кейін өз бетінше қайта құрылым түзу қабілеті.</a:t>
            </a:r>
            <a:endParaRPr lang="ru-RU" dirty="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904656"/>
          </a:xfrm>
        </p:spPr>
        <p:txBody>
          <a:bodyPr>
            <a:normAutofit fontScale="77500" lnSpcReduction="20000"/>
          </a:bodyPr>
          <a:lstStyle/>
          <a:p>
            <a:r>
              <a:rPr lang="kk-KZ" dirty="0"/>
              <a:t>Бірінші энергетикалық минимумда ұнтақ бөлшектерінің аралықсыз жақындасуы кезінде бөлшектердің әрекеттесуімен атомдық контактылар  пайда  болады </a:t>
            </a:r>
            <a:r>
              <a:rPr lang="kk-KZ" dirty="0" smtClean="0"/>
              <a:t>(1,ә </a:t>
            </a:r>
            <a:r>
              <a:rPr lang="kk-KZ" dirty="0"/>
              <a:t>сурет). Атомдық контакт беріктігі ≈10</a:t>
            </a:r>
            <a:r>
              <a:rPr lang="kk-KZ" baseline="30000" dirty="0"/>
              <a:t>-9</a:t>
            </a:r>
            <a:r>
              <a:rPr lang="kk-KZ" dirty="0"/>
              <a:t>~10</a:t>
            </a:r>
            <a:r>
              <a:rPr lang="kk-KZ" baseline="30000" dirty="0"/>
              <a:t>-6</a:t>
            </a:r>
            <a:r>
              <a:rPr lang="kk-KZ" dirty="0"/>
              <a:t> Н тең, яғни коагуляциялық контакт беріктігі шамасынан екі-үш есе артық. Атомдық контакт коагуляциялық сияқты қайтымды бұзылады. Жүйе белгілі бір шамаларға дейін тығыздалуы кезінде және кептіру жолымен сұйық дисперсті ортаны құрғатқанда, алдымен тиксотропиялық қасиет, соңынан пластикалылық жоғалады. Барынша жоғары беріктілікке ие құрылымның бөлшектер арасындағы контактылары әлі фазалық емес, тек атомдық </a:t>
            </a:r>
            <a:r>
              <a:rPr lang="kk-KZ" dirty="0" smtClean="0"/>
              <a:t>(1,ә </a:t>
            </a:r>
            <a:r>
              <a:rPr lang="kk-KZ" dirty="0"/>
              <a:t>сурет). Бұл құрылым тек ван-дер-ваальс күштерімен байланысып қана қоймай, сонымен қатар, осы жағдайда белгілі бір ауданда бір не бірнеше атомдар немесе кристалдық тордың ұяшықтары қатысатын жақын валенттік тартылыс күштерімен байланысады. Бұл контактының беріктігі нақты коагуляциялық контакт беріктігінен жоғары.</a:t>
            </a:r>
            <a:endParaRPr lang="ru-RU" dirty="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120680"/>
          </a:xfrm>
        </p:spPr>
        <p:txBody>
          <a:bodyPr>
            <a:normAutofit fontScale="77500" lnSpcReduction="20000"/>
          </a:bodyPr>
          <a:lstStyle/>
          <a:p>
            <a:r>
              <a:rPr lang="kk-KZ" dirty="0"/>
              <a:t>Ал, фазалық контактылар бірінші энергетикалық минимумда болатын </a:t>
            </a:r>
            <a:r>
              <a:rPr lang="kk-KZ" dirty="0" smtClean="0"/>
              <a:t>(1,б </a:t>
            </a:r>
            <a:r>
              <a:rPr lang="kk-KZ" dirty="0"/>
              <a:t>сурет) бөлшектердің «тұтасуымен» жүзеге асады. Фазалық контактыда бөлшектер арасындағы байланыс жақын әсерлесетін (валенттік) күштердің әсерінен пайда болады. </a:t>
            </a:r>
            <a:r>
              <a:rPr lang="kk-KZ" dirty="0" smtClean="0"/>
              <a:t>Фазалық </a:t>
            </a:r>
            <a:r>
              <a:rPr lang="kk-KZ" dirty="0"/>
              <a:t>контакт беріктігі (</a:t>
            </a:r>
            <a:r>
              <a:rPr lang="ru-RU" dirty="0"/>
              <a:t> </a:t>
            </a:r>
            <a:r>
              <a:rPr lang="kk-KZ" dirty="0"/>
              <a:t>&gt; 10</a:t>
            </a:r>
            <a:r>
              <a:rPr lang="kk-KZ" baseline="30000" dirty="0"/>
              <a:t>-6</a:t>
            </a:r>
            <a:r>
              <a:rPr lang="kk-KZ" dirty="0"/>
              <a:t> Н) ең берік болып табылады және сол контакт беріктілігімен анықталады. Фазалық контакт беріктілігі бірнеше шамалар  арасында, </a:t>
            </a:r>
            <a:r>
              <a:rPr lang="kk-KZ" dirty="0" smtClean="0"/>
              <a:t>яғни   </a:t>
            </a:r>
            <a:r>
              <a:rPr lang="kk-KZ" dirty="0"/>
              <a:t>10</a:t>
            </a:r>
            <a:r>
              <a:rPr lang="kk-KZ" baseline="30000" dirty="0"/>
              <a:t>-7</a:t>
            </a:r>
            <a:r>
              <a:rPr lang="kk-KZ" i="1" dirty="0"/>
              <a:t> </a:t>
            </a:r>
            <a:r>
              <a:rPr lang="kk-KZ" dirty="0"/>
              <a:t>Н бастап 10</a:t>
            </a:r>
            <a:r>
              <a:rPr lang="kk-KZ" baseline="30000" dirty="0"/>
              <a:t>-2</a:t>
            </a:r>
            <a:r>
              <a:rPr lang="kk-KZ" dirty="0"/>
              <a:t>Н дейін өзгеруі мүмкін. Фазалық контакт қайтымсыз бұзылады. Фазалық контакт ұнтақты нығыздау  және </a:t>
            </a:r>
            <a:r>
              <a:rPr lang="kk-KZ" dirty="0" smtClean="0"/>
              <a:t>қыздыру </a:t>
            </a:r>
            <a:r>
              <a:rPr lang="kk-KZ" dirty="0"/>
              <a:t>кезінде, цемент пен бетондардың қатуы кезінде, аса қаныққан заттардың балқымасы мен ерітіндісінің конденсациясы, полимерленуі, пластикалық деформациялануы нәтижесінде және басқа кездерде бөлшектердің аралықсыз контакт зонасында беттің қисықтығы теріс болса немесе диффузиялық процестер нәтижесінде пайда болады.</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2239</Words>
  <Application>Microsoft Office PowerPoint</Application>
  <PresentationFormat>Экран (4:3)</PresentationFormat>
  <Paragraphs>54</Paragraphs>
  <Slides>20</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20</vt:i4>
      </vt:variant>
    </vt:vector>
  </HeadingPairs>
  <TitlesOfParts>
    <vt:vector size="22" baseType="lpstr">
      <vt:lpstr>Тема Office</vt:lpstr>
      <vt:lpstr>Формула</vt:lpstr>
      <vt:lpstr>Дисперсті жүйелердегі құрылымтүзілу. Контакт типтері. </vt:lpstr>
      <vt:lpstr>Бөлшектердің әрекеттесуінің потенциалдық қисықтары</vt:lpstr>
      <vt:lpstr>Слайд 3</vt:lpstr>
      <vt:lpstr>Құрылымтүзілу түрлері</vt:lpstr>
      <vt:lpstr>Жеке контакт беріктігі</vt:lpstr>
      <vt:lpstr>Контакт түрлері</vt:lpstr>
      <vt:lpstr>Слайд 7</vt:lpstr>
      <vt:lpstr>Слайд 8</vt:lpstr>
      <vt:lpstr>Слайд 9</vt:lpstr>
      <vt:lpstr>Коагуляциялық құрылымтүзілу</vt:lpstr>
      <vt:lpstr>Конденсациялық-кристаллизациялық құрылымтүзілу</vt:lpstr>
      <vt:lpstr>Кеңістіктік құрылым  </vt:lpstr>
      <vt:lpstr>Құрылымтүзгіштер</vt:lpstr>
      <vt:lpstr>Топырақ эрозиясы</vt:lpstr>
      <vt:lpstr>Слайд 15</vt:lpstr>
      <vt:lpstr>Слайд 16</vt:lpstr>
      <vt:lpstr>Слайд 17</vt:lpstr>
      <vt:lpstr> Топырақты құрылымдауға cуда ерігіш полимерлер мен беттік-активті заттарды қолдану жолдары </vt:lpstr>
      <vt:lpstr>Слайд 19</vt:lpstr>
      <vt:lpstr>Слайд 20</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Дисперсті жүйелердегі құрылымтүзілу. Контакт типтері.</dc:title>
  <dc:creator>Admin</dc:creator>
  <cp:lastModifiedBy>Admin</cp:lastModifiedBy>
  <cp:revision>10</cp:revision>
  <dcterms:created xsi:type="dcterms:W3CDTF">2020-04-01T04:15:01Z</dcterms:created>
  <dcterms:modified xsi:type="dcterms:W3CDTF">2020-04-01T12:51:04Z</dcterms:modified>
</cp:coreProperties>
</file>